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sldIdLst>
    <p:sldId id="256" r:id="rId2"/>
    <p:sldId id="257" r:id="rId3"/>
    <p:sldId id="263" r:id="rId4"/>
    <p:sldId id="264" r:id="rId5"/>
    <p:sldId id="262" r:id="rId6"/>
    <p:sldId id="260" r:id="rId7"/>
    <p:sldId id="269" r:id="rId8"/>
  </p:sldIdLst>
  <p:sldSz cx="18288000" cy="10287000"/>
  <p:notesSz cx="6858000" cy="9144000"/>
  <p:embeddedFontLst>
    <p:embeddedFont>
      <p:font typeface="Calibri" panose="020F0502020204030204" pitchFamily="34" charset="0"/>
      <p:regular r:id="rId10"/>
      <p:bold r:id="rId11"/>
      <p:italic r:id="rId12"/>
      <p:boldItalic r:id="rId13"/>
    </p:embeddedFont>
    <p:embeddedFont>
      <p:font typeface="Poppins Light" panose="020B0604020202020204" charset="0"/>
      <p:regular r:id="rId14"/>
    </p:embeddedFont>
    <p:embeddedFont>
      <p:font typeface="Poppins Medium" panose="020B0604020202020204" charset="0"/>
      <p:regular r:id="rId15"/>
    </p:embeddedFont>
    <p:embeddedFont>
      <p:font typeface="Poppins Medium 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autoAdjust="0"/>
    <p:restoredTop sz="96340" autoAdjust="0"/>
  </p:normalViewPr>
  <p:slideViewPr>
    <p:cSldViewPr>
      <p:cViewPr varScale="1">
        <p:scale>
          <a:sx n="68" d="100"/>
          <a:sy n="68" d="100"/>
        </p:scale>
        <p:origin x="96" y="27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471663-E5F9-4E8F-974E-69F7CD092D4C}" type="datetimeFigureOut">
              <a:rPr lang="en-US" smtClean="0"/>
              <a:t>11/4/2023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B153ED-2A78-4078-9EAD-7C3D2FF8B7C3}" type="slidenum">
              <a:rPr lang="en-US" smtClean="0"/>
              <a:t>‹#›</a:t>
            </a:fld>
            <a:endParaRPr lang="en-US"/>
          </a:p>
        </p:txBody>
      </p:sp>
    </p:spTree>
    <p:extLst>
      <p:ext uri="{BB962C8B-B14F-4D97-AF65-F5344CB8AC3E}">
        <p14:creationId xmlns:p14="http://schemas.microsoft.com/office/powerpoint/2010/main" val="30725497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2005738" y="2260462"/>
            <a:ext cx="7641615" cy="5845836"/>
          </a:xfrm>
          <a:prstGeom prst="rect">
            <a:avLst/>
          </a:prstGeom>
        </p:spPr>
      </p:pic>
      <p:grpSp>
        <p:nvGrpSpPr>
          <p:cNvPr id="3" name="Group 3"/>
          <p:cNvGrpSpPr/>
          <p:nvPr/>
        </p:nvGrpSpPr>
        <p:grpSpPr>
          <a:xfrm>
            <a:off x="1028700" y="1466999"/>
            <a:ext cx="11330431" cy="6504905"/>
            <a:chOff x="0" y="-9525"/>
            <a:chExt cx="15107241" cy="8673205"/>
          </a:xfrm>
        </p:grpSpPr>
        <p:sp>
          <p:nvSpPr>
            <p:cNvPr id="4" name="TextBox 4"/>
            <p:cNvSpPr txBox="1"/>
            <p:nvPr/>
          </p:nvSpPr>
          <p:spPr>
            <a:xfrm>
              <a:off x="0" y="-9525"/>
              <a:ext cx="4915988" cy="619125"/>
            </a:xfrm>
            <a:prstGeom prst="rect">
              <a:avLst/>
            </a:prstGeom>
          </p:spPr>
          <p:txBody>
            <a:bodyPr lIns="0" tIns="0" rIns="0" bIns="0" rtlCol="0" anchor="t">
              <a:spAutoFit/>
            </a:bodyPr>
            <a:lstStyle/>
            <a:p>
              <a:pPr>
                <a:lnSpc>
                  <a:spcPts val="3600"/>
                </a:lnSpc>
              </a:pPr>
              <a:r>
                <a:rPr lang="en-US" sz="3000" dirty="0">
                  <a:solidFill>
                    <a:srgbClr val="10B5BF"/>
                  </a:solidFill>
                  <a:latin typeface="Poppins Medium"/>
                </a:rPr>
                <a:t>PRESESNSI</a:t>
              </a:r>
            </a:p>
          </p:txBody>
        </p:sp>
        <p:sp>
          <p:nvSpPr>
            <p:cNvPr id="5" name="TextBox 5"/>
            <p:cNvSpPr txBox="1"/>
            <p:nvPr/>
          </p:nvSpPr>
          <p:spPr>
            <a:xfrm>
              <a:off x="0" y="2023731"/>
              <a:ext cx="15107241" cy="5326243"/>
            </a:xfrm>
            <a:prstGeom prst="rect">
              <a:avLst/>
            </a:prstGeom>
          </p:spPr>
          <p:txBody>
            <a:bodyPr lIns="0" tIns="0" rIns="0" bIns="0" rtlCol="0" anchor="t">
              <a:spAutoFit/>
            </a:bodyPr>
            <a:lstStyle/>
            <a:p>
              <a:pPr>
                <a:lnSpc>
                  <a:spcPts val="15400"/>
                </a:lnSpc>
              </a:pPr>
              <a:r>
                <a:rPr lang="en-US" sz="14000">
                  <a:solidFill>
                    <a:srgbClr val="FFFFFF"/>
                  </a:solidFill>
                  <a:latin typeface="Poppins Medium Bold"/>
                </a:rPr>
                <a:t>IBNU </a:t>
              </a:r>
            </a:p>
            <a:p>
              <a:pPr>
                <a:lnSpc>
                  <a:spcPts val="15400"/>
                </a:lnSpc>
              </a:pPr>
              <a:r>
                <a:rPr lang="en-US" sz="14000">
                  <a:solidFill>
                    <a:srgbClr val="FFFFFF"/>
                  </a:solidFill>
                  <a:latin typeface="Poppins Medium Bold"/>
                </a:rPr>
                <a:t>AWALUDIN</a:t>
              </a:r>
              <a:endParaRPr lang="en-US" sz="14000" dirty="0">
                <a:solidFill>
                  <a:srgbClr val="FFFFFF"/>
                </a:solidFill>
                <a:latin typeface="Poppins Medium Bold"/>
              </a:endParaRPr>
            </a:p>
          </p:txBody>
        </p:sp>
        <p:sp>
          <p:nvSpPr>
            <p:cNvPr id="6" name="TextBox 6"/>
            <p:cNvSpPr txBox="1"/>
            <p:nvPr/>
          </p:nvSpPr>
          <p:spPr>
            <a:xfrm>
              <a:off x="0" y="7996831"/>
              <a:ext cx="15107241" cy="666849"/>
            </a:xfrm>
            <a:prstGeom prst="rect">
              <a:avLst/>
            </a:prstGeom>
          </p:spPr>
          <p:txBody>
            <a:bodyPr lIns="0" tIns="0" rIns="0" bIns="0" rtlCol="0" anchor="t">
              <a:spAutoFit/>
            </a:bodyPr>
            <a:lstStyle/>
            <a:p>
              <a:pPr lvl="0">
                <a:lnSpc>
                  <a:spcPts val="3919"/>
                </a:lnSpc>
              </a:pPr>
              <a:r>
                <a:rPr lang="id-ID" sz="2799" spc="55">
                  <a:solidFill>
                    <a:srgbClr val="FFFFFF"/>
                  </a:solidFill>
                  <a:latin typeface="Poppins Medium"/>
                </a:rPr>
                <a:t>Matakuliah</a:t>
              </a:r>
              <a:r>
                <a:rPr lang="en-US" sz="2799" spc="55">
                  <a:solidFill>
                    <a:srgbClr val="FFFFFF"/>
                  </a:solidFill>
                  <a:latin typeface="Poppins Medium"/>
                </a:rPr>
                <a:t> </a:t>
              </a:r>
              <a:r>
                <a:rPr lang="id-ID" sz="2799" spc="55">
                  <a:solidFill>
                    <a:srgbClr val="FFFFFF"/>
                  </a:solidFill>
                  <a:latin typeface="Poppins Medium"/>
                </a:rPr>
                <a:t>TESTING QA</a:t>
              </a:r>
              <a:endParaRPr lang="id-ID" sz="2799" spc="55" dirty="0">
                <a:solidFill>
                  <a:srgbClr val="FFFFFF"/>
                </a:solidFill>
                <a:latin typeface="Poppins Medium"/>
              </a:endParaRPr>
            </a:p>
          </p:txBody>
        </p:sp>
      </p:grpSp>
      <p:pic>
        <p:nvPicPr>
          <p:cNvPr id="7" name="Picture 7"/>
          <p:cNvPicPr>
            <a:picLocks noChangeAspect="1"/>
          </p:cNvPicPr>
          <p:nvPr/>
        </p:nvPicPr>
        <p:blipFill>
          <a:blip r:embed="rId3"/>
          <a:srcRect/>
          <a:stretch>
            <a:fillRect/>
          </a:stretch>
        </p:blipFill>
        <p:spPr>
          <a:xfrm>
            <a:off x="8120896" y="-716402"/>
            <a:ext cx="3586584" cy="297686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4840504" y="200135"/>
            <a:ext cx="3282359" cy="3383875"/>
          </a:xfrm>
          <a:prstGeom prst="rect">
            <a:avLst/>
          </a:prstGeom>
        </p:spPr>
      </p:pic>
      <p:grpSp>
        <p:nvGrpSpPr>
          <p:cNvPr id="3" name="Group 3"/>
          <p:cNvGrpSpPr/>
          <p:nvPr/>
        </p:nvGrpSpPr>
        <p:grpSpPr>
          <a:xfrm>
            <a:off x="6860940" y="2272582"/>
            <a:ext cx="8833319" cy="6732727"/>
            <a:chOff x="0" y="0"/>
            <a:chExt cx="11777759" cy="8976968"/>
          </a:xfrm>
        </p:grpSpPr>
        <p:sp>
          <p:nvSpPr>
            <p:cNvPr id="4" name="TextBox 4"/>
            <p:cNvSpPr txBox="1"/>
            <p:nvPr/>
          </p:nvSpPr>
          <p:spPr>
            <a:xfrm>
              <a:off x="0" y="0"/>
              <a:ext cx="11777759" cy="1723549"/>
            </a:xfrm>
            <a:prstGeom prst="rect">
              <a:avLst/>
            </a:prstGeom>
          </p:spPr>
          <p:txBody>
            <a:bodyPr lIns="0" tIns="0" rIns="0" bIns="0" rtlCol="0" anchor="t">
              <a:spAutoFit/>
            </a:bodyPr>
            <a:lstStyle/>
            <a:p>
              <a:pPr>
                <a:lnSpc>
                  <a:spcPts val="10800"/>
                </a:lnSpc>
              </a:pPr>
              <a:r>
                <a:rPr lang="id-ID" sz="6600">
                  <a:solidFill>
                    <a:srgbClr val="FFFFFF"/>
                  </a:solidFill>
                  <a:latin typeface="Poppins Medium Bold"/>
                </a:rPr>
                <a:t>WHITEBOX TESTING</a:t>
              </a:r>
              <a:endParaRPr lang="en-US" sz="6600" dirty="0">
                <a:solidFill>
                  <a:srgbClr val="FFFFFF"/>
                </a:solidFill>
                <a:latin typeface="Poppins Medium Bold"/>
              </a:endParaRPr>
            </a:p>
          </p:txBody>
        </p:sp>
        <p:sp>
          <p:nvSpPr>
            <p:cNvPr id="5" name="TextBox 5"/>
            <p:cNvSpPr txBox="1"/>
            <p:nvPr/>
          </p:nvSpPr>
          <p:spPr>
            <a:xfrm>
              <a:off x="0" y="1666677"/>
              <a:ext cx="11777759" cy="7310291"/>
            </a:xfrm>
            <a:prstGeom prst="rect">
              <a:avLst/>
            </a:prstGeom>
          </p:spPr>
          <p:txBody>
            <a:bodyPr lIns="0" tIns="0" rIns="0" bIns="0" rtlCol="0" anchor="t">
              <a:spAutoFit/>
            </a:bodyPr>
            <a:lstStyle/>
            <a:p>
              <a:pPr algn="just">
                <a:lnSpc>
                  <a:spcPct val="150000"/>
                </a:lnSpc>
              </a:pPr>
              <a:r>
                <a:rPr lang="en-US" sz="2400">
                  <a:solidFill>
                    <a:schemeClr val="bg1"/>
                  </a:solidFill>
                </a:rPr>
                <a:t>White box testing diartikan menjadi “pengujian kotak putih” merupakan pengujian yang dilakukan untuk menguji perangkat lunak dengan cara menganalisa dan meneliti struktur internal dan kode dari perangkat lunak. Lain halnya dengan black box testing yang hanya melihat hasil input dan output dari perangkat lunak, pengujian white box testing berfokus pada aliran input dan output dari perangkat lunak. </a:t>
              </a:r>
            </a:p>
            <a:p>
              <a:pPr algn="just">
                <a:lnSpc>
                  <a:spcPct val="150000"/>
                </a:lnSpc>
              </a:pPr>
              <a:endParaRPr lang="en-US" sz="2400">
                <a:solidFill>
                  <a:schemeClr val="bg1"/>
                </a:solidFill>
              </a:endParaRPr>
            </a:p>
            <a:p>
              <a:pPr algn="just">
                <a:lnSpc>
                  <a:spcPct val="150000"/>
                </a:lnSpc>
              </a:pPr>
              <a:r>
                <a:rPr lang="en-US" sz="2400">
                  <a:solidFill>
                    <a:schemeClr val="bg1"/>
                  </a:solidFill>
                </a:rPr>
                <a:t>Dilakukan oleh penguji yang paham tentang quality assurance (QA), struktur internal, dan kode dari perangkat lunak.</a:t>
              </a:r>
            </a:p>
            <a:p>
              <a:pPr algn="just">
                <a:lnSpc>
                  <a:spcPct val="150000"/>
                </a:lnSpc>
              </a:pPr>
              <a:r>
                <a:rPr lang="en-US" sz="2400">
                  <a:solidFill>
                    <a:schemeClr val="bg1"/>
                  </a:solidFill>
                </a:rPr>
                <a:t>Dilakukan beriringan dengan tahap pengembangan perangkat lunak.</a:t>
              </a:r>
              <a:endParaRPr lang="en-US" sz="2400" dirty="0">
                <a:solidFill>
                  <a:schemeClr val="bg1"/>
                </a:solidFill>
              </a:endParaRPr>
            </a:p>
          </p:txBody>
        </p:sp>
      </p:grpSp>
      <p:grpSp>
        <p:nvGrpSpPr>
          <p:cNvPr id="6" name="Group 6"/>
          <p:cNvGrpSpPr>
            <a:grpSpLocks noChangeAspect="1"/>
          </p:cNvGrpSpPr>
          <p:nvPr/>
        </p:nvGrpSpPr>
        <p:grpSpPr>
          <a:xfrm>
            <a:off x="1914361" y="1028700"/>
            <a:ext cx="4159154" cy="8229600"/>
            <a:chOff x="0" y="0"/>
            <a:chExt cx="2620010" cy="5184140"/>
          </a:xfrm>
        </p:grpSpPr>
        <p:sp>
          <p:nvSpPr>
            <p:cNvPr id="7" name="Freeform 7"/>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141414"/>
            </a:solidFill>
          </p:spPr>
        </p:sp>
        <p:sp>
          <p:nvSpPr>
            <p:cNvPr id="8" name="Freeform 8"/>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3"/>
              <a:stretch>
                <a:fillRect l="-202302" r="-54899"/>
              </a:stretch>
            </a:blipFill>
          </p:spPr>
        </p:sp>
        <p:sp>
          <p:nvSpPr>
            <p:cNvPr id="9" name="Freeform 9"/>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FFFFFF"/>
            </a:solidFill>
          </p:spPr>
        </p:sp>
        <p:sp>
          <p:nvSpPr>
            <p:cNvPr id="10" name="Freeform 10"/>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FFFFFF"/>
            </a:solidFill>
          </p:spPr>
        </p:sp>
        <p:sp>
          <p:nvSpPr>
            <p:cNvPr id="11" name="Freeform 11"/>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FFFFFF"/>
            </a:solidFill>
          </p:spPr>
        </p:sp>
        <p:sp>
          <p:nvSpPr>
            <p:cNvPr id="12" name="Freeform 12"/>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FFFFFF"/>
            </a:solidFill>
          </p:spPr>
        </p:sp>
        <p:sp>
          <p:nvSpPr>
            <p:cNvPr id="13" name="Freeform 13"/>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FFFFFF"/>
            </a:solidFill>
          </p:spPr>
        </p:sp>
        <p:sp>
          <p:nvSpPr>
            <p:cNvPr id="14" name="Freeform 14"/>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FFFFFF"/>
            </a:solidFill>
          </p:spPr>
        </p:sp>
        <p:sp>
          <p:nvSpPr>
            <p:cNvPr id="15" name="Freeform 15"/>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10B5BF"/>
            </a:solid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F7C97468-5D5E-40E2-9C91-7AD6066756AA}"/>
              </a:ext>
            </a:extLst>
          </p:cNvPr>
          <p:cNvPicPr>
            <a:picLocks noChangeAspect="1"/>
          </p:cNvPicPr>
          <p:nvPr/>
        </p:nvPicPr>
        <p:blipFill>
          <a:blip r:embed="rId2"/>
          <a:srcRect/>
          <a:stretch>
            <a:fillRect/>
          </a:stretch>
        </p:blipFill>
        <p:spPr>
          <a:xfrm>
            <a:off x="335680" y="6920765"/>
            <a:ext cx="3282359" cy="3383875"/>
          </a:xfrm>
          <a:prstGeom prst="rect">
            <a:avLst/>
          </a:prstGeom>
        </p:spPr>
      </p:pic>
      <p:grpSp>
        <p:nvGrpSpPr>
          <p:cNvPr id="3" name="Group 3">
            <a:extLst>
              <a:ext uri="{FF2B5EF4-FFF2-40B4-BE49-F238E27FC236}">
                <a16:creationId xmlns:a16="http://schemas.microsoft.com/office/drawing/2014/main" id="{230B6A7C-1D8E-4E67-B194-55EDE81015E6}"/>
              </a:ext>
            </a:extLst>
          </p:cNvPr>
          <p:cNvGrpSpPr/>
          <p:nvPr/>
        </p:nvGrpSpPr>
        <p:grpSpPr>
          <a:xfrm>
            <a:off x="3538048" y="1157343"/>
            <a:ext cx="8833319" cy="5624732"/>
            <a:chOff x="0" y="0"/>
            <a:chExt cx="11777759" cy="7499642"/>
          </a:xfrm>
        </p:grpSpPr>
        <p:sp>
          <p:nvSpPr>
            <p:cNvPr id="4" name="TextBox 4">
              <a:extLst>
                <a:ext uri="{FF2B5EF4-FFF2-40B4-BE49-F238E27FC236}">
                  <a16:creationId xmlns:a16="http://schemas.microsoft.com/office/drawing/2014/main" id="{68773E7A-920E-4361-BBBC-2FF327C2C4B7}"/>
                </a:ext>
              </a:extLst>
            </p:cNvPr>
            <p:cNvSpPr txBox="1"/>
            <p:nvPr/>
          </p:nvSpPr>
          <p:spPr>
            <a:xfrm>
              <a:off x="0" y="0"/>
              <a:ext cx="11777759" cy="1723549"/>
            </a:xfrm>
            <a:prstGeom prst="rect">
              <a:avLst/>
            </a:prstGeom>
          </p:spPr>
          <p:txBody>
            <a:bodyPr lIns="0" tIns="0" rIns="0" bIns="0" rtlCol="0" anchor="t">
              <a:spAutoFit/>
            </a:bodyPr>
            <a:lstStyle/>
            <a:p>
              <a:pPr>
                <a:lnSpc>
                  <a:spcPts val="10800"/>
                </a:lnSpc>
              </a:pPr>
              <a:r>
                <a:rPr lang="id-ID" sz="6600">
                  <a:solidFill>
                    <a:srgbClr val="FFFFFF"/>
                  </a:solidFill>
                  <a:latin typeface="Poppins Medium Bold"/>
                </a:rPr>
                <a:t>UNIT TEST</a:t>
              </a:r>
              <a:endParaRPr lang="en-US" sz="6600" dirty="0">
                <a:solidFill>
                  <a:srgbClr val="FFFFFF"/>
                </a:solidFill>
                <a:latin typeface="Poppins Medium Bold"/>
              </a:endParaRPr>
            </a:p>
          </p:txBody>
        </p:sp>
        <p:sp>
          <p:nvSpPr>
            <p:cNvPr id="5" name="TextBox 5">
              <a:extLst>
                <a:ext uri="{FF2B5EF4-FFF2-40B4-BE49-F238E27FC236}">
                  <a16:creationId xmlns:a16="http://schemas.microsoft.com/office/drawing/2014/main" id="{8303AC52-C982-48BB-A6FD-EE5BD6115728}"/>
                </a:ext>
              </a:extLst>
            </p:cNvPr>
            <p:cNvSpPr txBox="1"/>
            <p:nvPr/>
          </p:nvSpPr>
          <p:spPr>
            <a:xfrm>
              <a:off x="0" y="1666677"/>
              <a:ext cx="11777759" cy="5832965"/>
            </a:xfrm>
            <a:prstGeom prst="rect">
              <a:avLst/>
            </a:prstGeom>
          </p:spPr>
          <p:txBody>
            <a:bodyPr lIns="0" tIns="0" rIns="0" bIns="0" rtlCol="0" anchor="t">
              <a:spAutoFit/>
            </a:bodyPr>
            <a:lstStyle/>
            <a:p>
              <a:pPr algn="just">
                <a:lnSpc>
                  <a:spcPct val="150000"/>
                </a:lnSpc>
              </a:pPr>
              <a:r>
                <a:rPr lang="en-US" sz="2400">
                  <a:solidFill>
                    <a:schemeClr val="bg1"/>
                  </a:solidFill>
                </a:rPr>
                <a:t>Unit testing adalah jenis software testing yang dilakukan untuk menguji suatu bagian atau komponen software. Unit yang dimaksud bisa berupa kode, fungsi, metode, prosedur, modul, atau objek tersendiri.</a:t>
              </a:r>
            </a:p>
            <a:p>
              <a:pPr algn="just">
                <a:lnSpc>
                  <a:spcPct val="150000"/>
                </a:lnSpc>
              </a:pPr>
              <a:r>
                <a:rPr lang="en-US" sz="2400">
                  <a:solidFill>
                    <a:schemeClr val="bg1"/>
                  </a:solidFill>
                </a:rPr>
                <a:t>Unit testing termasuk dalam tahapan software development. Biasanya, pengujian unit ini dilakukan sebelum system integration testing.</a:t>
              </a:r>
            </a:p>
            <a:p>
              <a:pPr algn="just">
                <a:lnSpc>
                  <a:spcPct val="150000"/>
                </a:lnSpc>
              </a:pPr>
              <a:endParaRPr lang="en-US" sz="2400">
                <a:solidFill>
                  <a:schemeClr val="bg1"/>
                </a:solidFill>
              </a:endParaRPr>
            </a:p>
            <a:p>
              <a:pPr algn="just">
                <a:lnSpc>
                  <a:spcPct val="150000"/>
                </a:lnSpc>
              </a:pPr>
              <a:r>
                <a:rPr lang="id-ID" sz="2400">
                  <a:solidFill>
                    <a:schemeClr val="bg1"/>
                  </a:solidFill>
                </a:rPr>
                <a:t>Tujuan dari </a:t>
              </a:r>
              <a:r>
                <a:rPr lang="en-US" sz="2400">
                  <a:solidFill>
                    <a:schemeClr val="bg1"/>
                  </a:solidFill>
                </a:rPr>
                <a:t>Unit testing dilakukan untuk memastikan bahwa setiap unit kode software sudah bisa bekerja sesuai </a:t>
              </a:r>
              <a:r>
                <a:rPr lang="id-ID" sz="2400">
                  <a:solidFill>
                    <a:schemeClr val="bg1"/>
                  </a:solidFill>
                </a:rPr>
                <a:t> </a:t>
              </a:r>
              <a:r>
                <a:rPr lang="en-US" sz="2400">
                  <a:solidFill>
                    <a:schemeClr val="bg1"/>
                  </a:solidFill>
                </a:rPr>
                <a:t>harapan.</a:t>
              </a:r>
              <a:endParaRPr lang="en-US" sz="2400" dirty="0">
                <a:solidFill>
                  <a:schemeClr val="bg1"/>
                </a:solidFill>
              </a:endParaRPr>
            </a:p>
          </p:txBody>
        </p:sp>
      </p:grpSp>
      <p:grpSp>
        <p:nvGrpSpPr>
          <p:cNvPr id="6" name="Group 6">
            <a:extLst>
              <a:ext uri="{FF2B5EF4-FFF2-40B4-BE49-F238E27FC236}">
                <a16:creationId xmlns:a16="http://schemas.microsoft.com/office/drawing/2014/main" id="{96D65D9C-CBFF-4BD3-9B2B-9658CD8AAC7D}"/>
              </a:ext>
            </a:extLst>
          </p:cNvPr>
          <p:cNvGrpSpPr>
            <a:grpSpLocks noChangeAspect="1"/>
          </p:cNvGrpSpPr>
          <p:nvPr/>
        </p:nvGrpSpPr>
        <p:grpSpPr>
          <a:xfrm>
            <a:off x="13182600" y="758081"/>
            <a:ext cx="4159154" cy="8229600"/>
            <a:chOff x="0" y="0"/>
            <a:chExt cx="2620010" cy="5184140"/>
          </a:xfrm>
        </p:grpSpPr>
        <p:sp>
          <p:nvSpPr>
            <p:cNvPr id="7" name="Freeform 7">
              <a:extLst>
                <a:ext uri="{FF2B5EF4-FFF2-40B4-BE49-F238E27FC236}">
                  <a16:creationId xmlns:a16="http://schemas.microsoft.com/office/drawing/2014/main" id="{4E772D46-56A2-4610-9052-E4F8ECEED425}"/>
                </a:ext>
              </a:extLst>
            </p:cNvPr>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141414"/>
            </a:solidFill>
          </p:spPr>
        </p:sp>
        <p:sp>
          <p:nvSpPr>
            <p:cNvPr id="8" name="Freeform 8">
              <a:extLst>
                <a:ext uri="{FF2B5EF4-FFF2-40B4-BE49-F238E27FC236}">
                  <a16:creationId xmlns:a16="http://schemas.microsoft.com/office/drawing/2014/main" id="{618E92E1-CA84-4A52-85B8-74AA79A0EB8B}"/>
                </a:ext>
              </a:extLst>
            </p:cNvPr>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3"/>
              <a:stretch>
                <a:fillRect l="-202302" r="-54899"/>
              </a:stretch>
            </a:blipFill>
          </p:spPr>
        </p:sp>
        <p:sp>
          <p:nvSpPr>
            <p:cNvPr id="9" name="Freeform 9">
              <a:extLst>
                <a:ext uri="{FF2B5EF4-FFF2-40B4-BE49-F238E27FC236}">
                  <a16:creationId xmlns:a16="http://schemas.microsoft.com/office/drawing/2014/main" id="{D6B45D7D-2913-438C-92BB-FF646236A881}"/>
                </a:ext>
              </a:extLst>
            </p:cNvPr>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FFFFFF"/>
            </a:solidFill>
          </p:spPr>
        </p:sp>
        <p:sp>
          <p:nvSpPr>
            <p:cNvPr id="10" name="Freeform 10">
              <a:extLst>
                <a:ext uri="{FF2B5EF4-FFF2-40B4-BE49-F238E27FC236}">
                  <a16:creationId xmlns:a16="http://schemas.microsoft.com/office/drawing/2014/main" id="{6E144AC0-1371-46FB-9B3B-03F254AEB9A5}"/>
                </a:ext>
              </a:extLst>
            </p:cNvPr>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FFFFFF"/>
            </a:solidFill>
          </p:spPr>
        </p:sp>
        <p:sp>
          <p:nvSpPr>
            <p:cNvPr id="11" name="Freeform 11">
              <a:extLst>
                <a:ext uri="{FF2B5EF4-FFF2-40B4-BE49-F238E27FC236}">
                  <a16:creationId xmlns:a16="http://schemas.microsoft.com/office/drawing/2014/main" id="{D5C5E04A-F6FF-4E02-AE31-43DB7411EEB6}"/>
                </a:ext>
              </a:extLst>
            </p:cNvPr>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FFFFFF"/>
            </a:solidFill>
          </p:spPr>
        </p:sp>
        <p:sp>
          <p:nvSpPr>
            <p:cNvPr id="12" name="Freeform 12">
              <a:extLst>
                <a:ext uri="{FF2B5EF4-FFF2-40B4-BE49-F238E27FC236}">
                  <a16:creationId xmlns:a16="http://schemas.microsoft.com/office/drawing/2014/main" id="{2A315383-9DF9-4A03-83B3-BC4398E09740}"/>
                </a:ext>
              </a:extLst>
            </p:cNvPr>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FFFFFF"/>
            </a:solidFill>
          </p:spPr>
        </p:sp>
        <p:sp>
          <p:nvSpPr>
            <p:cNvPr id="13" name="Freeform 13">
              <a:extLst>
                <a:ext uri="{FF2B5EF4-FFF2-40B4-BE49-F238E27FC236}">
                  <a16:creationId xmlns:a16="http://schemas.microsoft.com/office/drawing/2014/main" id="{7C55548C-CFB3-418F-BCEB-BAE7B364413A}"/>
                </a:ext>
              </a:extLst>
            </p:cNvPr>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FFFFFF"/>
            </a:solidFill>
          </p:spPr>
        </p:sp>
        <p:sp>
          <p:nvSpPr>
            <p:cNvPr id="14" name="Freeform 14">
              <a:extLst>
                <a:ext uri="{FF2B5EF4-FFF2-40B4-BE49-F238E27FC236}">
                  <a16:creationId xmlns:a16="http://schemas.microsoft.com/office/drawing/2014/main" id="{88EF2702-C388-4DAF-BCBE-FBA163FEA322}"/>
                </a:ext>
              </a:extLst>
            </p:cNvPr>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FFFFFF"/>
            </a:solidFill>
          </p:spPr>
        </p:sp>
        <p:sp>
          <p:nvSpPr>
            <p:cNvPr id="15" name="Freeform 15">
              <a:extLst>
                <a:ext uri="{FF2B5EF4-FFF2-40B4-BE49-F238E27FC236}">
                  <a16:creationId xmlns:a16="http://schemas.microsoft.com/office/drawing/2014/main" id="{8936FB82-CA6C-49D0-83E4-276AF401A524}"/>
                </a:ext>
              </a:extLst>
            </p:cNvPr>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10B5BF"/>
            </a:solidFill>
          </p:spPr>
        </p:sp>
      </p:grpSp>
    </p:spTree>
    <p:extLst>
      <p:ext uri="{BB962C8B-B14F-4D97-AF65-F5344CB8AC3E}">
        <p14:creationId xmlns:p14="http://schemas.microsoft.com/office/powerpoint/2010/main" val="2768380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F7C97468-5D5E-40E2-9C91-7AD6066756AA}"/>
              </a:ext>
            </a:extLst>
          </p:cNvPr>
          <p:cNvPicPr>
            <a:picLocks noChangeAspect="1"/>
          </p:cNvPicPr>
          <p:nvPr/>
        </p:nvPicPr>
        <p:blipFill>
          <a:blip r:embed="rId2"/>
          <a:srcRect/>
          <a:stretch>
            <a:fillRect/>
          </a:stretch>
        </p:blipFill>
        <p:spPr>
          <a:xfrm>
            <a:off x="335680" y="6920765"/>
            <a:ext cx="3282359" cy="3383875"/>
          </a:xfrm>
          <a:prstGeom prst="rect">
            <a:avLst/>
          </a:prstGeom>
        </p:spPr>
      </p:pic>
      <p:grpSp>
        <p:nvGrpSpPr>
          <p:cNvPr id="3" name="Group 3">
            <a:extLst>
              <a:ext uri="{FF2B5EF4-FFF2-40B4-BE49-F238E27FC236}">
                <a16:creationId xmlns:a16="http://schemas.microsoft.com/office/drawing/2014/main" id="{230B6A7C-1D8E-4E67-B194-55EDE81015E6}"/>
              </a:ext>
            </a:extLst>
          </p:cNvPr>
          <p:cNvGrpSpPr/>
          <p:nvPr/>
        </p:nvGrpSpPr>
        <p:grpSpPr>
          <a:xfrm>
            <a:off x="3429000" y="1615218"/>
            <a:ext cx="8833319" cy="5958989"/>
            <a:chOff x="0" y="0"/>
            <a:chExt cx="11777759" cy="7945317"/>
          </a:xfrm>
        </p:grpSpPr>
        <p:sp>
          <p:nvSpPr>
            <p:cNvPr id="4" name="TextBox 4">
              <a:extLst>
                <a:ext uri="{FF2B5EF4-FFF2-40B4-BE49-F238E27FC236}">
                  <a16:creationId xmlns:a16="http://schemas.microsoft.com/office/drawing/2014/main" id="{68773E7A-920E-4361-BBBC-2FF327C2C4B7}"/>
                </a:ext>
              </a:extLst>
            </p:cNvPr>
            <p:cNvSpPr txBox="1"/>
            <p:nvPr/>
          </p:nvSpPr>
          <p:spPr>
            <a:xfrm>
              <a:off x="0" y="0"/>
              <a:ext cx="11777759" cy="1723549"/>
            </a:xfrm>
            <a:prstGeom prst="rect">
              <a:avLst/>
            </a:prstGeom>
          </p:spPr>
          <p:txBody>
            <a:bodyPr lIns="0" tIns="0" rIns="0" bIns="0" rtlCol="0" anchor="t">
              <a:spAutoFit/>
            </a:bodyPr>
            <a:lstStyle/>
            <a:p>
              <a:pPr>
                <a:lnSpc>
                  <a:spcPts val="10800"/>
                </a:lnSpc>
              </a:pPr>
              <a:r>
                <a:rPr lang="en-US" sz="6600">
                  <a:solidFill>
                    <a:srgbClr val="FFFFFF"/>
                  </a:solidFill>
                  <a:latin typeface="Poppins Medium Bold"/>
                </a:rPr>
                <a:t>UJI COBA</a:t>
              </a:r>
              <a:endParaRPr lang="en-US" sz="6600" dirty="0">
                <a:solidFill>
                  <a:srgbClr val="FFFFFF"/>
                </a:solidFill>
                <a:latin typeface="Poppins Medium Bold"/>
              </a:endParaRPr>
            </a:p>
          </p:txBody>
        </p:sp>
        <p:sp>
          <p:nvSpPr>
            <p:cNvPr id="5" name="TextBox 5">
              <a:extLst>
                <a:ext uri="{FF2B5EF4-FFF2-40B4-BE49-F238E27FC236}">
                  <a16:creationId xmlns:a16="http://schemas.microsoft.com/office/drawing/2014/main" id="{8303AC52-C982-48BB-A6FD-EE5BD6115728}"/>
                </a:ext>
              </a:extLst>
            </p:cNvPr>
            <p:cNvSpPr txBox="1"/>
            <p:nvPr/>
          </p:nvSpPr>
          <p:spPr>
            <a:xfrm>
              <a:off x="0" y="1666677"/>
              <a:ext cx="11777759" cy="6278640"/>
            </a:xfrm>
            <a:prstGeom prst="rect">
              <a:avLst/>
            </a:prstGeom>
          </p:spPr>
          <p:txBody>
            <a:bodyPr lIns="0" tIns="0" rIns="0" bIns="0" rtlCol="0" anchor="t">
              <a:spAutoFit/>
            </a:bodyPr>
            <a:lstStyle/>
            <a:p>
              <a:pPr lvl="0" algn="just"/>
              <a:r>
                <a:rPr lang="en-ID">
                  <a:solidFill>
                    <a:schemeClr val="bg1"/>
                  </a:solidFill>
                </a:rPr>
                <a:t>melakukan white-box testing pada fungsi ini dengan menguji berbagai kasus, termasuk kondisi batasan dan situasi ekstrem.</a:t>
              </a:r>
            </a:p>
            <a:p>
              <a:pPr lvl="0" algn="just"/>
              <a:endParaRPr lang="en-ID">
                <a:solidFill>
                  <a:schemeClr val="bg1"/>
                </a:solidFill>
              </a:endParaRPr>
            </a:p>
            <a:p>
              <a:pPr lvl="0" algn="just"/>
              <a:r>
                <a:rPr lang="en-US">
                  <a:solidFill>
                    <a:schemeClr val="bg1"/>
                  </a:solidFill>
                </a:rPr>
                <a:t>Dapat dilihat disamping adalah Contoh implementasi white-box testing menggunakan modul unittest di Python</a:t>
              </a:r>
            </a:p>
            <a:p>
              <a:pPr lvl="0" algn="just"/>
              <a:endParaRPr lang="en-US">
                <a:solidFill>
                  <a:schemeClr val="bg1"/>
                </a:solidFill>
              </a:endParaRPr>
            </a:p>
            <a:p>
              <a:pPr marL="457200" indent="-457200" algn="just">
                <a:buFont typeface="+mj-lt"/>
                <a:buAutoNum type="arabicPeriod"/>
              </a:pPr>
              <a:r>
                <a:rPr lang="en-US">
                  <a:solidFill>
                    <a:schemeClr val="bg1"/>
                  </a:solidFill>
                </a:rPr>
                <a:t>Kita memiliki tiga metode pengujian yang masing-masing menguji situasi yang berbeda: kasus positif, kasus nol, dan kasus negatif.</a:t>
              </a:r>
            </a:p>
            <a:p>
              <a:pPr marL="457200" indent="-457200" algn="just">
                <a:buFont typeface="+mj-lt"/>
                <a:buAutoNum type="arabicPeriod"/>
              </a:pPr>
              <a:r>
                <a:rPr lang="en-US">
                  <a:solidFill>
                    <a:schemeClr val="bg1"/>
                  </a:solidFill>
                </a:rPr>
                <a:t>Modul unittest digunakan untuk membuat dan menjalankan unit test.</a:t>
              </a:r>
            </a:p>
            <a:p>
              <a:pPr marL="457200" indent="-457200" algn="just">
                <a:buFont typeface="+mj-lt"/>
                <a:buAutoNum type="arabicPeriod"/>
              </a:pPr>
              <a:r>
                <a:rPr lang="en-US">
                  <a:solidFill>
                    <a:schemeClr val="bg1"/>
                  </a:solidFill>
                </a:rPr>
                <a:t>Pernyataan self.assertEqual digunakan untuk membandingkan hasil dari fungsi faktorial dengan nilai yang diharapkan.</a:t>
              </a:r>
            </a:p>
            <a:p>
              <a:pPr marL="457200" indent="-457200" algn="just">
                <a:buFont typeface="+mj-lt"/>
                <a:buAutoNum type="arabicPeriod"/>
              </a:pPr>
              <a:r>
                <a:rPr lang="en-US">
                  <a:solidFill>
                    <a:schemeClr val="bg1"/>
                  </a:solidFill>
                </a:rPr>
                <a:t>Pernyataan self.assertIsNone digunakan untuk memastikan bahwa fungsi mengembalikan None ketika diberikan bilangan negatif.</a:t>
              </a:r>
            </a:p>
            <a:p>
              <a:pPr marL="171450" indent="-171450" algn="just"/>
              <a:endParaRPr lang="en-US">
                <a:solidFill>
                  <a:schemeClr val="bg1"/>
                </a:solidFill>
              </a:endParaRPr>
            </a:p>
            <a:p>
              <a:pPr lvl="0" algn="just"/>
              <a:r>
                <a:rPr lang="en-US">
                  <a:solidFill>
                    <a:schemeClr val="bg1"/>
                  </a:solidFill>
                </a:rPr>
                <a:t>Dengan menjalankan skrip ini, Anda dapat memeriksa apakah fungsi faktorial berperilaku sesuai dengan yang diharapkan dalam berbagai kondisi. Ini membantu memastikan bahwa kode berfungsi dengan benar dari perspektif logika dan implementasi (white-box perspective).</a:t>
              </a:r>
              <a:endParaRPr lang="en-US" dirty="0">
                <a:solidFill>
                  <a:schemeClr val="bg1"/>
                </a:solidFill>
              </a:endParaRPr>
            </a:p>
          </p:txBody>
        </p:sp>
      </p:grpSp>
      <p:pic>
        <p:nvPicPr>
          <p:cNvPr id="16" name="Picture 15">
            <a:extLst>
              <a:ext uri="{FF2B5EF4-FFF2-40B4-BE49-F238E27FC236}">
                <a16:creationId xmlns:a16="http://schemas.microsoft.com/office/drawing/2014/main" id="{EB61A577-5A9D-493F-BA34-C3594344AE80}"/>
              </a:ext>
            </a:extLst>
          </p:cNvPr>
          <p:cNvPicPr>
            <a:picLocks noChangeAspect="1"/>
          </p:cNvPicPr>
          <p:nvPr/>
        </p:nvPicPr>
        <p:blipFill>
          <a:blip r:embed="rId3"/>
          <a:stretch>
            <a:fillRect/>
          </a:stretch>
        </p:blipFill>
        <p:spPr>
          <a:xfrm>
            <a:off x="12877800" y="1324731"/>
            <a:ext cx="4736492" cy="6539964"/>
          </a:xfrm>
          <a:prstGeom prst="rect">
            <a:avLst/>
          </a:prstGeom>
        </p:spPr>
      </p:pic>
    </p:spTree>
    <p:extLst>
      <p:ext uri="{BB962C8B-B14F-4D97-AF65-F5344CB8AC3E}">
        <p14:creationId xmlns:p14="http://schemas.microsoft.com/office/powerpoint/2010/main" val="851080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509056" y="4909820"/>
            <a:ext cx="10964355" cy="504825"/>
          </a:xfrm>
          <a:prstGeom prst="rect">
            <a:avLst/>
          </a:prstGeom>
        </p:spPr>
        <p:txBody>
          <a:bodyPr lIns="0" tIns="0" rIns="0" bIns="0" rtlCol="0" anchor="t">
            <a:spAutoFit/>
          </a:bodyPr>
          <a:lstStyle/>
          <a:p>
            <a:pPr>
              <a:lnSpc>
                <a:spcPts val="4019"/>
              </a:lnSpc>
            </a:pPr>
            <a:endParaRPr/>
          </a:p>
        </p:txBody>
      </p:sp>
      <p:sp>
        <p:nvSpPr>
          <p:cNvPr id="3" name="TextBox 3"/>
          <p:cNvSpPr txBox="1"/>
          <p:nvPr/>
        </p:nvSpPr>
        <p:spPr>
          <a:xfrm>
            <a:off x="1509056" y="952500"/>
            <a:ext cx="10964355" cy="956031"/>
          </a:xfrm>
          <a:prstGeom prst="rect">
            <a:avLst/>
          </a:prstGeom>
        </p:spPr>
        <p:txBody>
          <a:bodyPr lIns="0" tIns="0" rIns="0" bIns="0" rtlCol="0" anchor="t">
            <a:spAutoFit/>
          </a:bodyPr>
          <a:lstStyle/>
          <a:p>
            <a:pPr>
              <a:lnSpc>
                <a:spcPts val="7320"/>
              </a:lnSpc>
            </a:pPr>
            <a:r>
              <a:rPr lang="id-ID" sz="6100">
                <a:solidFill>
                  <a:srgbClr val="FFFFFF"/>
                </a:solidFill>
                <a:latin typeface="Poppins Medium Bold"/>
              </a:rPr>
              <a:t>CI/CD</a:t>
            </a:r>
            <a:endParaRPr lang="en-US" sz="6100" dirty="0">
              <a:solidFill>
                <a:srgbClr val="FFFFFF"/>
              </a:solidFill>
              <a:latin typeface="Poppins Medium Bold"/>
            </a:endParaRPr>
          </a:p>
        </p:txBody>
      </p:sp>
      <p:sp>
        <p:nvSpPr>
          <p:cNvPr id="4" name="TextBox 4"/>
          <p:cNvSpPr txBox="1"/>
          <p:nvPr/>
        </p:nvSpPr>
        <p:spPr>
          <a:xfrm>
            <a:off x="1509056" y="2309726"/>
            <a:ext cx="10964355" cy="5501506"/>
          </a:xfrm>
          <a:prstGeom prst="rect">
            <a:avLst/>
          </a:prstGeom>
        </p:spPr>
        <p:txBody>
          <a:bodyPr lIns="0" tIns="0" rIns="0" bIns="0" rtlCol="0" anchor="t">
            <a:spAutoFit/>
          </a:bodyPr>
          <a:lstStyle/>
          <a:p>
            <a:pPr algn="just">
              <a:lnSpc>
                <a:spcPct val="150000"/>
              </a:lnSpc>
            </a:pPr>
            <a:r>
              <a:rPr lang="en-US" sz="2000">
                <a:solidFill>
                  <a:srgbClr val="FFFFFF"/>
                </a:solidFill>
                <a:latin typeface="Poppins Light"/>
              </a:rPr>
              <a:t>(CI) mengacu pada proses mengevaluasi kode Anda secara otomatis saat kode tersebut diperbarui oleh Anda sendiri dan kontributor, untuk mencoba dan menangkap potensi masalah apa pun yang disebabkan oleh pembaruan Anda. Alur kerja CI biasanya mencakup eksekusi otomatis dari banyak langkah yang telah kita lihat di seluruh buku ini, seperti menjalankan pengujian, menghitung cakupan kode, dan membuat dokumentasi, dan lain-lain.</a:t>
            </a:r>
          </a:p>
          <a:p>
            <a:pPr algn="just">
              <a:lnSpc>
                <a:spcPct val="150000"/>
              </a:lnSpc>
            </a:pPr>
            <a:endParaRPr lang="en-US" sz="2000">
              <a:solidFill>
                <a:srgbClr val="FFFFFF"/>
              </a:solidFill>
              <a:latin typeface="Poppins Light"/>
            </a:endParaRPr>
          </a:p>
          <a:p>
            <a:pPr algn="just">
              <a:lnSpc>
                <a:spcPct val="150000"/>
              </a:lnSpc>
            </a:pPr>
            <a:r>
              <a:rPr lang="en-US" sz="2000">
                <a:solidFill>
                  <a:srgbClr val="FFFFFF"/>
                </a:solidFill>
                <a:latin typeface="Poppins Light"/>
              </a:rPr>
              <a:t>Penerapan berkelanjutan (CD) adalah proses mengotomatiskan penerapan versi baru perangkat lunak Anda, misalnya, PyPI, dari perubahan yang dilakukan melalui CI.</a:t>
            </a:r>
          </a:p>
          <a:p>
            <a:pPr algn="just">
              <a:lnSpc>
                <a:spcPct val="150000"/>
              </a:lnSpc>
            </a:pPr>
            <a:r>
              <a:rPr lang="en-US" sz="2000">
                <a:solidFill>
                  <a:srgbClr val="FFFFFF"/>
                </a:solidFill>
                <a:latin typeface="Poppins Light"/>
              </a:rPr>
              <a:t>CI/CD dapat mengotomatiskan alur kerja pengemasan yang telah kami lakukan secara manual di seluruh buku ini dan pada akhirnya dapat menghemat waktu Anda serta membantu Anda merilis versi baru paket Anda dengan cepat.</a:t>
            </a:r>
            <a:endParaRPr lang="en-US" sz="2000" dirty="0">
              <a:solidFill>
                <a:srgbClr val="FFFFFF"/>
              </a:solidFill>
              <a:latin typeface="Poppins Light"/>
            </a:endParaRPr>
          </a:p>
        </p:txBody>
      </p:sp>
      <p:pic>
        <p:nvPicPr>
          <p:cNvPr id="5" name="Picture 5"/>
          <p:cNvPicPr>
            <a:picLocks noChangeAspect="1"/>
          </p:cNvPicPr>
          <p:nvPr/>
        </p:nvPicPr>
        <p:blipFill>
          <a:blip r:embed="rId2"/>
          <a:srcRect/>
          <a:stretch>
            <a:fillRect/>
          </a:stretch>
        </p:blipFill>
        <p:spPr>
          <a:xfrm>
            <a:off x="12865622" y="1028700"/>
            <a:ext cx="7641615" cy="5845836"/>
          </a:xfrm>
          <a:prstGeom prst="rect">
            <a:avLst/>
          </a:prstGeom>
        </p:spPr>
      </p:pic>
      <p:pic>
        <p:nvPicPr>
          <p:cNvPr id="6" name="Picture 6"/>
          <p:cNvPicPr>
            <a:picLocks noChangeAspect="1"/>
          </p:cNvPicPr>
          <p:nvPr/>
        </p:nvPicPr>
        <p:blipFill>
          <a:blip r:embed="rId3"/>
          <a:srcRect/>
          <a:stretch>
            <a:fillRect/>
          </a:stretch>
        </p:blipFill>
        <p:spPr>
          <a:xfrm>
            <a:off x="13581385" y="3951618"/>
            <a:ext cx="1343326" cy="47341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291768" y="721674"/>
            <a:ext cx="14835430" cy="1228675"/>
          </a:xfrm>
          <a:prstGeom prst="rect">
            <a:avLst/>
          </a:prstGeom>
        </p:spPr>
        <p:txBody>
          <a:bodyPr lIns="0" tIns="0" rIns="0" bIns="0" rtlCol="0" anchor="t">
            <a:spAutoFit/>
          </a:bodyPr>
          <a:lstStyle/>
          <a:p>
            <a:pPr>
              <a:lnSpc>
                <a:spcPts val="9600"/>
              </a:lnSpc>
            </a:pPr>
            <a:r>
              <a:rPr lang="en-US" sz="8000">
                <a:solidFill>
                  <a:srgbClr val="FFFFFF"/>
                </a:solidFill>
                <a:latin typeface="Poppins Medium"/>
              </a:rPr>
              <a:t>Refe</a:t>
            </a:r>
            <a:endParaRPr lang="en-US" sz="8000" dirty="0">
              <a:solidFill>
                <a:srgbClr val="FFFFFF"/>
              </a:solidFill>
              <a:latin typeface="Poppins Medium"/>
            </a:endParaRPr>
          </a:p>
        </p:txBody>
      </p:sp>
      <p:grpSp>
        <p:nvGrpSpPr>
          <p:cNvPr id="3" name="Group 3"/>
          <p:cNvGrpSpPr/>
          <p:nvPr/>
        </p:nvGrpSpPr>
        <p:grpSpPr>
          <a:xfrm>
            <a:off x="1291768" y="2324100"/>
            <a:ext cx="14481632" cy="923330"/>
            <a:chOff x="0" y="-9525"/>
            <a:chExt cx="19308844" cy="1231106"/>
          </a:xfrm>
        </p:grpSpPr>
        <p:sp>
          <p:nvSpPr>
            <p:cNvPr id="4" name="TextBox 4"/>
            <p:cNvSpPr txBox="1"/>
            <p:nvPr/>
          </p:nvSpPr>
          <p:spPr>
            <a:xfrm>
              <a:off x="0" y="-9525"/>
              <a:ext cx="19308844" cy="1231106"/>
            </a:xfrm>
            <a:prstGeom prst="rect">
              <a:avLst/>
            </a:prstGeom>
          </p:spPr>
          <p:txBody>
            <a:bodyPr wrap="square" lIns="0" tIns="0" rIns="0" bIns="0" rtlCol="0" anchor="t">
              <a:spAutoFit/>
            </a:bodyPr>
            <a:lstStyle/>
            <a:p>
              <a:pPr marL="463550" indent="-463550" algn="just">
                <a:lnSpc>
                  <a:spcPts val="3600"/>
                </a:lnSpc>
              </a:pPr>
              <a:r>
                <a:rPr lang="en-US" sz="3000">
                  <a:solidFill>
                    <a:srgbClr val="FFFFFF"/>
                  </a:solidFill>
                  <a:latin typeface="Poppins Medium"/>
                </a:rPr>
                <a:t>1.	</a:t>
              </a:r>
              <a:r>
                <a:rPr lang="id-ID" sz="3000">
                  <a:solidFill>
                    <a:srgbClr val="FFFFFF"/>
                  </a:solidFill>
                  <a:latin typeface="Poppins Medium"/>
                  <a:sym typeface="+mn-ea"/>
                </a:rPr>
                <a:t>https://codepolitan.com/blog/mengenal-unit-testing-dengan-python-596da4e55cd01</a:t>
              </a:r>
              <a:endParaRPr lang="en-US" sz="3000" dirty="0">
                <a:solidFill>
                  <a:srgbClr val="FFFFFF"/>
                </a:solidFill>
                <a:latin typeface="Poppins Medium"/>
              </a:endParaRPr>
            </a:p>
          </p:txBody>
        </p:sp>
        <p:sp>
          <p:nvSpPr>
            <p:cNvPr id="6" name="AutoShape 6"/>
            <p:cNvSpPr/>
            <p:nvPr/>
          </p:nvSpPr>
          <p:spPr>
            <a:xfrm>
              <a:off x="0" y="1185318"/>
              <a:ext cx="17175244" cy="0"/>
            </a:xfrm>
            <a:prstGeom prst="line">
              <a:avLst/>
            </a:prstGeom>
            <a:ln w="25400" cap="rnd">
              <a:solidFill>
                <a:srgbClr val="10B5BF"/>
              </a:solidFill>
              <a:prstDash val="solid"/>
              <a:headEnd type="none" w="sm" len="sm"/>
              <a:tailEnd type="none" w="sm" len="sm"/>
            </a:ln>
          </p:spPr>
          <p:txBody>
            <a:bodyPr/>
            <a:lstStyle/>
            <a:p>
              <a:endParaRPr lang="en-US"/>
            </a:p>
          </p:txBody>
        </p:sp>
      </p:grpSp>
      <p:grpSp>
        <p:nvGrpSpPr>
          <p:cNvPr id="14" name="Group 3">
            <a:extLst>
              <a:ext uri="{FF2B5EF4-FFF2-40B4-BE49-F238E27FC236}">
                <a16:creationId xmlns:a16="http://schemas.microsoft.com/office/drawing/2014/main" id="{EBB67DA6-CC04-4FA9-9442-57DA91C5B849}"/>
              </a:ext>
            </a:extLst>
          </p:cNvPr>
          <p:cNvGrpSpPr/>
          <p:nvPr/>
        </p:nvGrpSpPr>
        <p:grpSpPr>
          <a:xfrm>
            <a:off x="1291768" y="3896473"/>
            <a:ext cx="14710232" cy="757663"/>
            <a:chOff x="0" y="-9525"/>
            <a:chExt cx="5768411" cy="1010217"/>
          </a:xfrm>
        </p:grpSpPr>
        <p:sp>
          <p:nvSpPr>
            <p:cNvPr id="15" name="TextBox 4">
              <a:extLst>
                <a:ext uri="{FF2B5EF4-FFF2-40B4-BE49-F238E27FC236}">
                  <a16:creationId xmlns:a16="http://schemas.microsoft.com/office/drawing/2014/main" id="{523B41DD-C524-4D4C-9EBB-D5ACAD927897}"/>
                </a:ext>
              </a:extLst>
            </p:cNvPr>
            <p:cNvSpPr txBox="1"/>
            <p:nvPr/>
          </p:nvSpPr>
          <p:spPr>
            <a:xfrm>
              <a:off x="0" y="-9525"/>
              <a:ext cx="5768411" cy="615553"/>
            </a:xfrm>
            <a:prstGeom prst="rect">
              <a:avLst/>
            </a:prstGeom>
          </p:spPr>
          <p:txBody>
            <a:bodyPr lIns="0" tIns="0" rIns="0" bIns="0" rtlCol="0" anchor="t">
              <a:spAutoFit/>
            </a:bodyPr>
            <a:lstStyle/>
            <a:p>
              <a:pPr marL="463550" indent="-463550" algn="just">
                <a:lnSpc>
                  <a:spcPts val="3600"/>
                </a:lnSpc>
              </a:pPr>
              <a:r>
                <a:rPr lang="en-US" sz="3000">
                  <a:solidFill>
                    <a:srgbClr val="FFFFFF"/>
                  </a:solidFill>
                  <a:latin typeface="Poppins Medium"/>
                </a:rPr>
                <a:t>2. 	</a:t>
              </a:r>
              <a:r>
                <a:rPr lang="id-ID" sz="3000">
                  <a:solidFill>
                    <a:srgbClr val="FFFFFF"/>
                  </a:solidFill>
                  <a:latin typeface="Poppins Medium"/>
                  <a:sym typeface="+mn-ea"/>
                </a:rPr>
                <a:t>https://www.dicoding.com/blog/white-box-testing/</a:t>
              </a:r>
              <a:endParaRPr lang="en-US" sz="3000" dirty="0">
                <a:solidFill>
                  <a:srgbClr val="FFFFFF"/>
                </a:solidFill>
                <a:latin typeface="Poppins Medium"/>
              </a:endParaRPr>
            </a:p>
          </p:txBody>
        </p:sp>
        <p:sp>
          <p:nvSpPr>
            <p:cNvPr id="16" name="AutoShape 6">
              <a:extLst>
                <a:ext uri="{FF2B5EF4-FFF2-40B4-BE49-F238E27FC236}">
                  <a16:creationId xmlns:a16="http://schemas.microsoft.com/office/drawing/2014/main" id="{99ADC11D-EEC9-4A4A-8325-E8D4FA95C9BB}"/>
                </a:ext>
              </a:extLst>
            </p:cNvPr>
            <p:cNvSpPr/>
            <p:nvPr/>
          </p:nvSpPr>
          <p:spPr>
            <a:xfrm>
              <a:off x="0" y="1000692"/>
              <a:ext cx="4214611" cy="0"/>
            </a:xfrm>
            <a:prstGeom prst="line">
              <a:avLst/>
            </a:prstGeom>
            <a:ln w="25400" cap="rnd">
              <a:solidFill>
                <a:srgbClr val="10B5BF"/>
              </a:solidFill>
              <a:prstDash val="solid"/>
              <a:headEnd type="none" w="sm" len="sm"/>
              <a:tailEnd type="none" w="sm" len="sm"/>
            </a:ln>
          </p:spPr>
        </p:sp>
      </p:grpSp>
      <p:grpSp>
        <p:nvGrpSpPr>
          <p:cNvPr id="22" name="Group 3">
            <a:extLst>
              <a:ext uri="{FF2B5EF4-FFF2-40B4-BE49-F238E27FC236}">
                <a16:creationId xmlns:a16="http://schemas.microsoft.com/office/drawing/2014/main" id="{2993A11E-141F-411B-A0E8-40AAAE22256B}"/>
              </a:ext>
            </a:extLst>
          </p:cNvPr>
          <p:cNvGrpSpPr/>
          <p:nvPr/>
        </p:nvGrpSpPr>
        <p:grpSpPr>
          <a:xfrm>
            <a:off x="1291768" y="5477302"/>
            <a:ext cx="7395032" cy="757663"/>
            <a:chOff x="0" y="-9525"/>
            <a:chExt cx="5768411" cy="1010217"/>
          </a:xfrm>
        </p:grpSpPr>
        <p:sp>
          <p:nvSpPr>
            <p:cNvPr id="23" name="TextBox 4">
              <a:extLst>
                <a:ext uri="{FF2B5EF4-FFF2-40B4-BE49-F238E27FC236}">
                  <a16:creationId xmlns:a16="http://schemas.microsoft.com/office/drawing/2014/main" id="{DDEFFF3A-68CC-4A80-9518-F181CFD0AE49}"/>
                </a:ext>
              </a:extLst>
            </p:cNvPr>
            <p:cNvSpPr txBox="1"/>
            <p:nvPr/>
          </p:nvSpPr>
          <p:spPr>
            <a:xfrm>
              <a:off x="0" y="-9525"/>
              <a:ext cx="5768411" cy="615553"/>
            </a:xfrm>
            <a:prstGeom prst="rect">
              <a:avLst/>
            </a:prstGeom>
          </p:spPr>
          <p:txBody>
            <a:bodyPr lIns="0" tIns="0" rIns="0" bIns="0" rtlCol="0" anchor="t">
              <a:spAutoFit/>
            </a:bodyPr>
            <a:lstStyle/>
            <a:p>
              <a:pPr marL="463550" indent="-463550" algn="just">
                <a:lnSpc>
                  <a:spcPts val="3600"/>
                </a:lnSpc>
              </a:pPr>
              <a:r>
                <a:rPr lang="en-US" sz="3000">
                  <a:solidFill>
                    <a:srgbClr val="FFFFFF"/>
                  </a:solidFill>
                  <a:latin typeface="Poppins Medium"/>
                </a:rPr>
                <a:t>3.	</a:t>
              </a:r>
              <a:r>
                <a:rPr lang="id-ID" sz="3000">
                  <a:solidFill>
                    <a:srgbClr val="FFFFFF"/>
                  </a:solidFill>
                  <a:latin typeface="Poppins Medium"/>
                  <a:sym typeface="+mn-ea"/>
                </a:rPr>
                <a:t>https://py-pkgs.org/08-ci-cd.html</a:t>
              </a:r>
              <a:endParaRPr lang="en-US" sz="3000" dirty="0">
                <a:solidFill>
                  <a:srgbClr val="FFFFFF"/>
                </a:solidFill>
                <a:latin typeface="Poppins Medium"/>
              </a:endParaRPr>
            </a:p>
          </p:txBody>
        </p:sp>
        <p:sp>
          <p:nvSpPr>
            <p:cNvPr id="24" name="AutoShape 6">
              <a:extLst>
                <a:ext uri="{FF2B5EF4-FFF2-40B4-BE49-F238E27FC236}">
                  <a16:creationId xmlns:a16="http://schemas.microsoft.com/office/drawing/2014/main" id="{E7A2612B-C5C5-4769-9B7C-28B274050124}"/>
                </a:ext>
              </a:extLst>
            </p:cNvPr>
            <p:cNvSpPr/>
            <p:nvPr/>
          </p:nvSpPr>
          <p:spPr>
            <a:xfrm>
              <a:off x="0" y="1000692"/>
              <a:ext cx="5768411" cy="0"/>
            </a:xfrm>
            <a:prstGeom prst="line">
              <a:avLst/>
            </a:prstGeom>
            <a:ln w="25400" cap="rnd">
              <a:solidFill>
                <a:srgbClr val="10B5BF"/>
              </a:solidFill>
              <a:prstDash val="solid"/>
              <a:headEnd type="none" w="sm" len="sm"/>
              <a:tailEnd type="none" w="sm" len="sm"/>
            </a:ln>
          </p:spPr>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Google Shape;1081;p37">
            <a:extLst>
              <a:ext uri="{FF2B5EF4-FFF2-40B4-BE49-F238E27FC236}">
                <a16:creationId xmlns:a16="http://schemas.microsoft.com/office/drawing/2014/main" id="{2D50A20F-79A6-42E5-8DFF-D042991A0B97}"/>
              </a:ext>
            </a:extLst>
          </p:cNvPr>
          <p:cNvSpPr txBox="1">
            <a:spLocks/>
          </p:cNvSpPr>
          <p:nvPr/>
        </p:nvSpPr>
        <p:spPr>
          <a:xfrm>
            <a:off x="4074000" y="2992800"/>
            <a:ext cx="10140000" cy="4301400"/>
          </a:xfrm>
          <a:prstGeom prst="rect">
            <a:avLst/>
          </a:prstGeom>
        </p:spPr>
        <p:txBody>
          <a:bodyPr spcFirstLastPara="1" vert="horz" wrap="square" lIns="182850" tIns="182850" rIns="182850" bIns="182850" rtlCol="0" anchor="ctr"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id-ID" sz="8800">
                <a:solidFill>
                  <a:schemeClr val="bg1"/>
                </a:solidFill>
              </a:rPr>
              <a:t>TERIMAKASIH</a:t>
            </a:r>
            <a:endParaRPr lang="id-ID" sz="8800" dirty="0">
              <a:solidFill>
                <a:schemeClr val="bg1"/>
              </a:solidFill>
            </a:endParaRPr>
          </a:p>
        </p:txBody>
      </p:sp>
    </p:spTree>
    <p:extLst>
      <p:ext uri="{BB962C8B-B14F-4D97-AF65-F5344CB8AC3E}">
        <p14:creationId xmlns:p14="http://schemas.microsoft.com/office/powerpoint/2010/main" val="19112000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214</TotalTime>
  <Words>481</Words>
  <Application>Microsoft Office PowerPoint</Application>
  <PresentationFormat>Custom</PresentationFormat>
  <Paragraphs>35</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Poppins Medium</vt:lpstr>
      <vt:lpstr>Arial</vt:lpstr>
      <vt:lpstr>Poppins Medium Bold</vt:lpstr>
      <vt:lpstr>Calibri</vt:lpstr>
      <vt:lpstr>Poppins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Teknik Kompilasi</dc:title>
  <dc:creator>Awaludin Ibnu</dc:creator>
  <cp:lastModifiedBy>Awaludin Ibnu</cp:lastModifiedBy>
  <cp:revision>8</cp:revision>
  <dcterms:created xsi:type="dcterms:W3CDTF">2006-08-16T00:00:00Z</dcterms:created>
  <dcterms:modified xsi:type="dcterms:W3CDTF">2023-11-04T14:16:21Z</dcterms:modified>
  <dc:identifier>DAFcs0UeaUE</dc:identifier>
</cp:coreProperties>
</file>

<file path=docProps/thumbnail.jpeg>
</file>